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3681601-E12C-4A76-897F-F82536992FA2}">
  <a:tblStyle styleId="{23681601-E12C-4A76-897F-F82536992F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5.xml"/><Relationship Id="rId22" Type="http://schemas.openxmlformats.org/officeDocument/2006/relationships/font" Target="fonts/Roboto-italic.fntdata"/><Relationship Id="rId10" Type="http://schemas.openxmlformats.org/officeDocument/2006/relationships/slide" Target="slides/slide4.xml"/><Relationship Id="rId21" Type="http://schemas.openxmlformats.org/officeDocument/2006/relationships/font" Target="fonts/Robo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ctrTitle"/>
          </p:nvPr>
        </p:nvSpPr>
        <p:spPr>
          <a:xfrm>
            <a:off x="685800" y="841772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1" name="Shape 71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1" type="ftr"/>
          </p:nvPr>
        </p:nvSpPr>
        <p:spPr>
          <a:xfrm>
            <a:off x="742950" y="4760120"/>
            <a:ext cx="7296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" name="Shape 8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7593" y="4772832"/>
            <a:ext cx="241652" cy="2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" name="Shape 8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85626" y="82843"/>
            <a:ext cx="732083" cy="812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" name="Shape 9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7593" y="4772832"/>
            <a:ext cx="241652" cy="2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2" type="body"/>
          </p:nvPr>
        </p:nvSpPr>
        <p:spPr>
          <a:xfrm>
            <a:off x="629842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6" name="Shape 10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7593" y="4772832"/>
            <a:ext cx="241652" cy="2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9" name="Shape 10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" name="Shape 1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7593" y="4772832"/>
            <a:ext cx="241652" cy="2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Shape 1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Shape 1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7593" y="4772832"/>
            <a:ext cx="241652" cy="2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Shape 121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5" name="Shape 1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7593" y="4772832"/>
            <a:ext cx="241652" cy="2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8" name="Shape 128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Shape 13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Shape 13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3" name="Shape 1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7593" y="4772832"/>
            <a:ext cx="241652" cy="2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7593" y="4772832"/>
            <a:ext cx="241652" cy="2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Shape 14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Shape 14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7" name="Shape 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7593" y="4772832"/>
            <a:ext cx="241652" cy="2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opencv.org/2.4/index.html" TargetMode="External"/><Relationship Id="rId4" Type="http://schemas.openxmlformats.org/officeDocument/2006/relationships/hyperlink" Target="https://www.learnopencv.com/histogram-of-oriented-gradients/" TargetMode="External"/><Relationship Id="rId5" Type="http://schemas.openxmlformats.org/officeDocument/2006/relationships/hyperlink" Target="https://ieeexplore.ieee.org/document/7322425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3.jpg"/><Relationship Id="rId7" Type="http://schemas.openxmlformats.org/officeDocument/2006/relationships/image" Target="../media/image4.png"/><Relationship Id="rId8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jpg"/><Relationship Id="rId4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ctrTitle"/>
          </p:nvPr>
        </p:nvSpPr>
        <p:spPr>
          <a:xfrm>
            <a:off x="707600" y="841772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Face Recognition</a:t>
            </a:r>
            <a:endParaRPr b="0" i="0" sz="4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Shape 153"/>
          <p:cNvSpPr txBox="1"/>
          <p:nvPr>
            <p:ph idx="1" type="subTitle"/>
          </p:nvPr>
        </p:nvSpPr>
        <p:spPr>
          <a:xfrm>
            <a:off x="1143000" y="2701525"/>
            <a:ext cx="72573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Team Member 1: </a:t>
            </a:r>
            <a:r>
              <a:rPr lang="en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Sohail Khan</a:t>
            </a:r>
            <a:r>
              <a:rPr b="0" i="0" lang="en" sz="2400" u="none" cap="none" strike="noStrike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(B1</a:t>
            </a:r>
            <a:r>
              <a:rPr lang="en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6</a:t>
            </a:r>
            <a:r>
              <a:rPr b="0" i="0" lang="en" sz="2400" u="none" cap="none" strike="noStrike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CS0</a:t>
            </a:r>
            <a:r>
              <a:rPr lang="en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36</a:t>
            </a:r>
            <a:r>
              <a:rPr b="0" i="0" lang="en" sz="2400" u="none" cap="none" strike="noStrike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)</a:t>
            </a:r>
            <a:endParaRPr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Team Member 2: </a:t>
            </a:r>
            <a:r>
              <a:rPr lang="en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Harshul Sharma</a:t>
            </a:r>
            <a:r>
              <a:rPr b="0" i="0" lang="en" sz="2400" u="none" cap="none" strike="noStrike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(B1</a:t>
            </a:r>
            <a:r>
              <a:rPr lang="en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6ME011</a:t>
            </a:r>
            <a:r>
              <a:rPr b="0" i="0" lang="en" sz="2400" u="none" cap="none" strike="noStrike">
                <a:solidFill>
                  <a:srgbClr val="FFFFFF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)</a:t>
            </a:r>
            <a:endParaRPr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FFFFFF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154" name="Shape 154"/>
          <p:cNvSpPr txBox="1"/>
          <p:nvPr/>
        </p:nvSpPr>
        <p:spPr>
          <a:xfrm>
            <a:off x="1708075" y="1370075"/>
            <a:ext cx="57279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BTP Interim Progress Review, </a:t>
            </a:r>
            <a:endParaRPr>
              <a:solidFill>
                <a:srgbClr val="FFFF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Department of Computer Science &amp; Engineering, IIT Jodhpur</a:t>
            </a:r>
            <a:endParaRPr b="0" i="1" sz="1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Shape 155"/>
          <p:cNvSpPr txBox="1"/>
          <p:nvPr/>
        </p:nvSpPr>
        <p:spPr>
          <a:xfrm>
            <a:off x="424543" y="3850428"/>
            <a:ext cx="83385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                                   </a:t>
            </a: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Guide:</a:t>
            </a:r>
            <a:r>
              <a:rPr lang="en" sz="1800">
                <a:solidFill>
                  <a:srgbClr val="FFFFFF"/>
                </a:solidFill>
              </a:rPr>
              <a:t> </a:t>
            </a: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Dr. </a:t>
            </a:r>
            <a:r>
              <a:rPr lang="en" sz="1800">
                <a:solidFill>
                  <a:srgbClr val="FFFFFF"/>
                </a:solidFill>
              </a:rPr>
              <a:t>Chiranjoy Chattopadhyay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Department of Computer Science and Engineering</a:t>
            </a:r>
            <a:endParaRPr b="0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Shape 1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83944" y="400876"/>
            <a:ext cx="732083" cy="812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: SIZE VARIATIONS</a:t>
            </a:r>
            <a:endParaRPr/>
          </a:p>
        </p:txBody>
      </p:sp>
      <p:pic>
        <p:nvPicPr>
          <p:cNvPr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0625" y="2453275"/>
            <a:ext cx="906701" cy="99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Shape 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3637" y="1810675"/>
            <a:ext cx="2082808" cy="227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837" y="1443313"/>
            <a:ext cx="2755100" cy="3010717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Shape 275"/>
          <p:cNvSpPr txBox="1"/>
          <p:nvPr/>
        </p:nvSpPr>
        <p:spPr>
          <a:xfrm>
            <a:off x="3141650" y="3011500"/>
            <a:ext cx="10242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Shrinkage</a:t>
            </a:r>
            <a:endParaRPr/>
          </a:p>
        </p:txBody>
      </p:sp>
      <p:sp>
        <p:nvSpPr>
          <p:cNvPr id="276" name="Shape 276"/>
          <p:cNvSpPr txBox="1"/>
          <p:nvPr/>
        </p:nvSpPr>
        <p:spPr>
          <a:xfrm>
            <a:off x="98250" y="4564800"/>
            <a:ext cx="42552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Interpolation used is cv2.INTER_AREA</a:t>
            </a:r>
            <a:endParaRPr/>
          </a:p>
        </p:txBody>
      </p:sp>
      <p:cxnSp>
        <p:nvCxnSpPr>
          <p:cNvPr id="277" name="Shape 277"/>
          <p:cNvCxnSpPr>
            <a:stCxn id="274" idx="3"/>
            <a:endCxn id="273" idx="1"/>
          </p:cNvCxnSpPr>
          <p:nvPr/>
        </p:nvCxnSpPr>
        <p:spPr>
          <a:xfrm>
            <a:off x="2953937" y="2948672"/>
            <a:ext cx="135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8" name="Shape 278"/>
          <p:cNvCxnSpPr>
            <a:stCxn id="273" idx="3"/>
            <a:endCxn id="272" idx="1"/>
          </p:cNvCxnSpPr>
          <p:nvPr/>
        </p:nvCxnSpPr>
        <p:spPr>
          <a:xfrm>
            <a:off x="6396445" y="2948687"/>
            <a:ext cx="117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9" name="Shape 279"/>
          <p:cNvSpPr txBox="1"/>
          <p:nvPr/>
        </p:nvSpPr>
        <p:spPr>
          <a:xfrm>
            <a:off x="3046688" y="2435250"/>
            <a:ext cx="1174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Interpolation</a:t>
            </a:r>
            <a:endParaRPr/>
          </a:p>
        </p:txBody>
      </p:sp>
      <p:sp>
        <p:nvSpPr>
          <p:cNvPr id="280" name="Shape 280"/>
          <p:cNvSpPr txBox="1"/>
          <p:nvPr/>
        </p:nvSpPr>
        <p:spPr>
          <a:xfrm>
            <a:off x="6396438" y="2435250"/>
            <a:ext cx="1174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Interpolation</a:t>
            </a:r>
            <a:endParaRPr/>
          </a:p>
        </p:txBody>
      </p:sp>
      <p:sp>
        <p:nvSpPr>
          <p:cNvPr id="281" name="Shape 281"/>
          <p:cNvSpPr txBox="1"/>
          <p:nvPr/>
        </p:nvSpPr>
        <p:spPr>
          <a:xfrm>
            <a:off x="410925" y="729838"/>
            <a:ext cx="8066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Shrinkage causes loss of information.</a:t>
            </a:r>
            <a:endParaRPr/>
          </a:p>
        </p:txBody>
      </p:sp>
      <p:sp>
        <p:nvSpPr>
          <p:cNvPr id="282" name="Shape 282"/>
          <p:cNvSpPr txBox="1"/>
          <p:nvPr/>
        </p:nvSpPr>
        <p:spPr>
          <a:xfrm>
            <a:off x="6471438" y="3071100"/>
            <a:ext cx="10242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Shrinkage</a:t>
            </a:r>
            <a:endParaRPr/>
          </a:p>
        </p:txBody>
      </p:sp>
      <p:sp>
        <p:nvSpPr>
          <p:cNvPr id="283" name="Shape 283"/>
          <p:cNvSpPr txBox="1"/>
          <p:nvPr/>
        </p:nvSpPr>
        <p:spPr>
          <a:xfrm>
            <a:off x="7034725" y="1142688"/>
            <a:ext cx="19785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LOSS occurs during shrinkage</a:t>
            </a:r>
            <a:endParaRPr/>
          </a:p>
        </p:txBody>
      </p:sp>
      <p:sp>
        <p:nvSpPr>
          <p:cNvPr id="284" name="Shape 284"/>
          <p:cNvSpPr txBox="1"/>
          <p:nvPr/>
        </p:nvSpPr>
        <p:spPr>
          <a:xfrm>
            <a:off x="4606088" y="1410750"/>
            <a:ext cx="1497900" cy="3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</a:rPr>
              <a:t>Correct Match</a:t>
            </a:r>
            <a:endParaRPr b="1">
              <a:solidFill>
                <a:srgbClr val="00FF00"/>
              </a:solidFill>
            </a:endParaRPr>
          </a:p>
        </p:txBody>
      </p:sp>
      <p:sp>
        <p:nvSpPr>
          <p:cNvPr id="285" name="Shape 285"/>
          <p:cNvSpPr txBox="1"/>
          <p:nvPr/>
        </p:nvSpPr>
        <p:spPr>
          <a:xfrm>
            <a:off x="7570650" y="1923113"/>
            <a:ext cx="11742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Wrong Match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286" name="Shape 286"/>
          <p:cNvSpPr txBox="1"/>
          <p:nvPr/>
        </p:nvSpPr>
        <p:spPr>
          <a:xfrm>
            <a:off x="4550275" y="4228500"/>
            <a:ext cx="4311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Thus, very judicious preprocessing needs to be done!!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Comparison with Existing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Descriptors</a:t>
            </a:r>
            <a:endParaRPr/>
          </a:p>
        </p:txBody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Existing descriptors: </a:t>
            </a:r>
            <a:r>
              <a:rPr b="1" lang="en"/>
              <a:t>LBP, LDP, LDGP, LGHP</a:t>
            </a:r>
            <a:r>
              <a:rPr lang="en"/>
              <a:t>.</a:t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Feature vector dimensions = 256, 1024, 512, 9216, respectively.</a:t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Dimension of </a:t>
            </a:r>
            <a:r>
              <a:rPr b="1" lang="en"/>
              <a:t>LDRP</a:t>
            </a:r>
            <a:r>
              <a:rPr lang="en"/>
              <a:t> feature vector = 1024, and is independent of size of image, unlike </a:t>
            </a:r>
            <a:r>
              <a:rPr b="1" lang="en"/>
              <a:t>HOG</a:t>
            </a:r>
            <a:r>
              <a:rPr lang="en"/>
              <a:t>.</a:t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LGHP also works on similar principle, but the maths included and the size of feature vector decreases the time and space efficiency significantly.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Demonstration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Soumendu Chakraborty; Satish Kumar Singh; Pavan Chakraborty, Local Gradient Hexa Pattern: A Descriptor for Face Recognition and Retrieval, IEEE Transactions on Circuits and Systems for Video Technology, Volume: 28, Issue: 1, Jan. 2018.</a:t>
            </a:r>
            <a:endParaRPr/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Shiv Ram Dubey, Local Directional Relation Pattern for Unconstrained and Robust Face Retrieval, </a:t>
            </a:r>
            <a:r>
              <a:rPr lang="en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arXiv:1709.09518, 2017</a:t>
            </a:r>
            <a:r>
              <a:rPr lang="en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Haar Cascade, OpenCV: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https://docs.opencv.org/2.4/index.html</a:t>
            </a:r>
            <a:endParaRPr/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HOG: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https://www.learnopencv.com/histogram-of-oriented-gradients/</a:t>
            </a:r>
            <a:endParaRPr/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LBP: ​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https://ieeexplore.ieee.org/document/7322425/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ctrTitle"/>
          </p:nvPr>
        </p:nvSpPr>
        <p:spPr>
          <a:xfrm>
            <a:off x="685800" y="841772"/>
            <a:ext cx="7772400" cy="179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Shape 162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72" y="0"/>
            <a:ext cx="908745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 txBox="1"/>
          <p:nvPr/>
        </p:nvSpPr>
        <p:spPr>
          <a:xfrm>
            <a:off x="685800" y="280125"/>
            <a:ext cx="305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FACE RECOGNITION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65" name="Shape 165"/>
          <p:cNvSpPr txBox="1"/>
          <p:nvPr/>
        </p:nvSpPr>
        <p:spPr>
          <a:xfrm>
            <a:off x="3033450" y="1971250"/>
            <a:ext cx="1174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Interpolation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Applications</a:t>
            </a: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312450" y="973425"/>
            <a:ext cx="8496300" cy="38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Security : </a:t>
            </a:r>
            <a:r>
              <a:rPr lang="en"/>
              <a:t>face recognition allows security companies to monitor suspicious persons. Faces are compared with large databases and authorities are alerted if there is a match.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Authorisation: </a:t>
            </a:r>
            <a:r>
              <a:rPr lang="en"/>
              <a:t>Face recognition is used as a feature for authorization. Users can unlock their phones and laptops using the feature.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Social Network: </a:t>
            </a:r>
            <a:r>
              <a:rPr lang="en"/>
              <a:t>Face recognition is used by many social networking platforms like facebook uses it to automatically tagging people in a photo. Instagram and snapchat use it for their face filters.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Biometrics:</a:t>
            </a:r>
            <a:r>
              <a:rPr lang="en"/>
              <a:t> Face recognition is used by many companies to keep track of their employees attendance .It is also used in schools and colleges for tracking students attendance.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Transaction:</a:t>
            </a:r>
            <a:r>
              <a:rPr lang="en"/>
              <a:t> MasterCard is planning to use face recognition instead of passwords for allowing users to complete their transaction.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 DIAGRAM</a:t>
            </a:r>
            <a:endParaRPr/>
          </a:p>
        </p:txBody>
      </p:sp>
      <p:pic>
        <p:nvPicPr>
          <p:cNvPr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025" y="692363"/>
            <a:ext cx="1448975" cy="144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375" y="1023825"/>
            <a:ext cx="790825" cy="790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Shape 179"/>
          <p:cNvCxnSpPr>
            <a:stCxn id="177" idx="3"/>
            <a:endCxn id="178" idx="1"/>
          </p:cNvCxnSpPr>
          <p:nvPr/>
        </p:nvCxnSpPr>
        <p:spPr>
          <a:xfrm>
            <a:off x="1755000" y="1416850"/>
            <a:ext cx="917400" cy="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" name="Shape 180"/>
          <p:cNvSpPr txBox="1"/>
          <p:nvPr/>
        </p:nvSpPr>
        <p:spPr>
          <a:xfrm>
            <a:off x="1624475" y="894025"/>
            <a:ext cx="11958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Interpolation</a:t>
            </a:r>
            <a:endParaRPr/>
          </a:p>
        </p:txBody>
      </p:sp>
      <p:pic>
        <p:nvPicPr>
          <p:cNvPr id="181" name="Shape 1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6588" y="1023825"/>
            <a:ext cx="790825" cy="790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Shape 182"/>
          <p:cNvCxnSpPr>
            <a:stCxn id="178" idx="3"/>
            <a:endCxn id="181" idx="1"/>
          </p:cNvCxnSpPr>
          <p:nvPr/>
        </p:nvCxnSpPr>
        <p:spPr>
          <a:xfrm>
            <a:off x="3463200" y="1419237"/>
            <a:ext cx="71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3" name="Shape 183"/>
          <p:cNvSpPr txBox="1"/>
          <p:nvPr/>
        </p:nvSpPr>
        <p:spPr>
          <a:xfrm>
            <a:off x="3469013" y="766675"/>
            <a:ext cx="7908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Gray image</a:t>
            </a:r>
            <a:endParaRPr/>
          </a:p>
        </p:txBody>
      </p:sp>
      <p:pic>
        <p:nvPicPr>
          <p:cNvPr id="184" name="Shape 1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0788" y="1021438"/>
            <a:ext cx="790825" cy="790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" name="Shape 185"/>
          <p:cNvCxnSpPr>
            <a:stCxn id="181" idx="3"/>
            <a:endCxn id="184" idx="1"/>
          </p:cNvCxnSpPr>
          <p:nvPr/>
        </p:nvCxnSpPr>
        <p:spPr>
          <a:xfrm flipH="1" rot="10800000">
            <a:off x="4967412" y="1416837"/>
            <a:ext cx="713400" cy="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" name="Shape 186"/>
          <p:cNvSpPr txBox="1"/>
          <p:nvPr/>
        </p:nvSpPr>
        <p:spPr>
          <a:xfrm>
            <a:off x="4888900" y="766675"/>
            <a:ext cx="10551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Face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</a:t>
            </a:r>
            <a:endParaRPr/>
          </a:p>
        </p:txBody>
      </p:sp>
      <p:sp>
        <p:nvSpPr>
          <p:cNvPr id="187" name="Shape 187"/>
          <p:cNvSpPr/>
          <p:nvPr/>
        </p:nvSpPr>
        <p:spPr>
          <a:xfrm>
            <a:off x="5884800" y="1217950"/>
            <a:ext cx="382800" cy="397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Shape 188"/>
          <p:cNvPicPr preferRelativeResize="0"/>
          <p:nvPr/>
        </p:nvPicPr>
        <p:blipFill rotWithShape="1">
          <a:blip r:embed="rId4">
            <a:alphaModFix/>
          </a:blip>
          <a:srcRect b="17493" l="19216" r="19210" t="18661"/>
          <a:stretch/>
        </p:blipFill>
        <p:spPr>
          <a:xfrm>
            <a:off x="7591950" y="1136775"/>
            <a:ext cx="486900" cy="60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" name="Shape 189"/>
          <p:cNvCxnSpPr/>
          <p:nvPr/>
        </p:nvCxnSpPr>
        <p:spPr>
          <a:xfrm flipH="1" rot="10800000">
            <a:off x="6471500" y="1436025"/>
            <a:ext cx="9789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0" name="Shape 190"/>
          <p:cNvSpPr txBox="1"/>
          <p:nvPr/>
        </p:nvSpPr>
        <p:spPr>
          <a:xfrm>
            <a:off x="7999875" y="2177800"/>
            <a:ext cx="10551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Feature extraction</a:t>
            </a:r>
            <a:endParaRPr/>
          </a:p>
        </p:txBody>
      </p:sp>
      <p:pic>
        <p:nvPicPr>
          <p:cNvPr id="191" name="Shape 1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3725" y="2861625"/>
            <a:ext cx="713400" cy="7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Shape 19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5025" y="3810413"/>
            <a:ext cx="790800" cy="79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Shape 19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24488" y="3810400"/>
            <a:ext cx="790825" cy="79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488" y="2784250"/>
            <a:ext cx="790800" cy="790778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Shape 195"/>
          <p:cNvSpPr txBox="1"/>
          <p:nvPr/>
        </p:nvSpPr>
        <p:spPr>
          <a:xfrm>
            <a:off x="5609200" y="2734311"/>
            <a:ext cx="1654200" cy="8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against known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vectors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(faces)</a:t>
            </a:r>
            <a:endParaRPr/>
          </a:p>
        </p:txBody>
      </p:sp>
      <p:cxnSp>
        <p:nvCxnSpPr>
          <p:cNvPr id="196" name="Shape 196"/>
          <p:cNvCxnSpPr/>
          <p:nvPr/>
        </p:nvCxnSpPr>
        <p:spPr>
          <a:xfrm rot="10800000">
            <a:off x="5806300" y="3764850"/>
            <a:ext cx="1260000" cy="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Shape 197"/>
          <p:cNvCxnSpPr/>
          <p:nvPr/>
        </p:nvCxnSpPr>
        <p:spPr>
          <a:xfrm rot="10800000">
            <a:off x="1898800" y="3761475"/>
            <a:ext cx="104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8" name="Shape 198"/>
          <p:cNvSpPr txBox="1"/>
          <p:nvPr/>
        </p:nvSpPr>
        <p:spPr>
          <a:xfrm>
            <a:off x="1935275" y="3172625"/>
            <a:ext cx="10095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Make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</a:t>
            </a:r>
            <a:endParaRPr/>
          </a:p>
        </p:txBody>
      </p:sp>
      <p:pic>
        <p:nvPicPr>
          <p:cNvPr id="199" name="Shape 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800" y="3366063"/>
            <a:ext cx="790825" cy="7908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Shape 200"/>
          <p:cNvSpPr txBox="1"/>
          <p:nvPr/>
        </p:nvSpPr>
        <p:spPr>
          <a:xfrm>
            <a:off x="579300" y="4254175"/>
            <a:ext cx="11958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Face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Recognition</a:t>
            </a:r>
            <a:endParaRPr/>
          </a:p>
        </p:txBody>
      </p:sp>
      <p:pic>
        <p:nvPicPr>
          <p:cNvPr id="201" name="Shape 201"/>
          <p:cNvPicPr preferRelativeResize="0"/>
          <p:nvPr/>
        </p:nvPicPr>
        <p:blipFill rotWithShape="1">
          <a:blip r:embed="rId8">
            <a:alphaModFix/>
          </a:blip>
          <a:srcRect b="12143" l="13406" r="10460" t="8066"/>
          <a:stretch/>
        </p:blipFill>
        <p:spPr>
          <a:xfrm>
            <a:off x="7270675" y="3172625"/>
            <a:ext cx="1129429" cy="88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 txBox="1"/>
          <p:nvPr/>
        </p:nvSpPr>
        <p:spPr>
          <a:xfrm>
            <a:off x="6573075" y="766675"/>
            <a:ext cx="9174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Face obtained </a:t>
            </a:r>
            <a:endParaRPr/>
          </a:p>
        </p:txBody>
      </p:sp>
      <p:sp>
        <p:nvSpPr>
          <p:cNvPr id="203" name="Shape 203"/>
          <p:cNvSpPr txBox="1"/>
          <p:nvPr/>
        </p:nvSpPr>
        <p:spPr>
          <a:xfrm>
            <a:off x="7066300" y="4156875"/>
            <a:ext cx="1654200" cy="7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Vector obtained using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r>
              <a:rPr b="1" lang="en" sz="1800"/>
              <a:t>  </a:t>
            </a:r>
            <a:r>
              <a:rPr b="1" lang="en" sz="1800"/>
              <a:t>LDRP</a:t>
            </a:r>
            <a:r>
              <a:rPr b="1" lang="en" sz="1800"/>
              <a:t>  </a:t>
            </a:r>
            <a:r>
              <a:rPr lang="en"/>
              <a:t>   </a:t>
            </a:r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985800" y="3565650"/>
            <a:ext cx="382800" cy="3978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5" name="Shape 205"/>
          <p:cNvCxnSpPr>
            <a:stCxn id="188" idx="2"/>
            <a:endCxn id="201" idx="0"/>
          </p:cNvCxnSpPr>
          <p:nvPr/>
        </p:nvCxnSpPr>
        <p:spPr>
          <a:xfrm>
            <a:off x="7835400" y="1739475"/>
            <a:ext cx="0" cy="143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" name="Shape 206"/>
          <p:cNvSpPr txBox="1"/>
          <p:nvPr/>
        </p:nvSpPr>
        <p:spPr>
          <a:xfrm>
            <a:off x="911063" y="3250200"/>
            <a:ext cx="7134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user</a:t>
            </a:r>
            <a:endParaRPr sz="1200"/>
          </a:p>
        </p:txBody>
      </p:sp>
      <p:sp>
        <p:nvSpPr>
          <p:cNvPr id="207" name="Shape 207"/>
          <p:cNvSpPr txBox="1"/>
          <p:nvPr/>
        </p:nvSpPr>
        <p:spPr>
          <a:xfrm>
            <a:off x="1875300" y="3893825"/>
            <a:ext cx="14490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</a:t>
            </a:r>
            <a:r>
              <a:rPr b="1" lang="en"/>
              <a:t> KNN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L1</a:t>
            </a:r>
            <a:r>
              <a:rPr lang="en"/>
              <a:t> distance</a:t>
            </a:r>
            <a:endParaRPr/>
          </a:p>
        </p:txBody>
      </p:sp>
      <p:sp>
        <p:nvSpPr>
          <p:cNvPr id="208" name="Shape 208"/>
          <p:cNvSpPr txBox="1"/>
          <p:nvPr/>
        </p:nvSpPr>
        <p:spPr>
          <a:xfrm>
            <a:off x="3749475" y="4662800"/>
            <a:ext cx="11958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Database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 and Preprocessing</a:t>
            </a:r>
            <a:endParaRPr/>
          </a:p>
        </p:txBody>
      </p:sp>
      <p:sp>
        <p:nvSpPr>
          <p:cNvPr id="214" name="Shape 214"/>
          <p:cNvSpPr txBox="1"/>
          <p:nvPr/>
        </p:nvSpPr>
        <p:spPr>
          <a:xfrm>
            <a:off x="310050" y="769800"/>
            <a:ext cx="8523900" cy="12225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Image is resized and converted to grayscale before sending it to Face Detectors.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OpenCv has 3 major face detectors - haarcascade_alt, haarcascade_alt2,  LBP_facecascade.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Haarcascade_alt2 is used in the project as it gave best output for the given databases.  </a:t>
            </a:r>
            <a:endParaRPr/>
          </a:p>
        </p:txBody>
      </p:sp>
      <p:pic>
        <p:nvPicPr>
          <p:cNvPr id="215" name="Shape 215"/>
          <p:cNvPicPr preferRelativeResize="0"/>
          <p:nvPr/>
        </p:nvPicPr>
        <p:blipFill rotWithShape="1">
          <a:blip r:embed="rId3">
            <a:alphaModFix/>
          </a:blip>
          <a:srcRect b="19067" l="0" r="0" t="0"/>
          <a:stretch/>
        </p:blipFill>
        <p:spPr>
          <a:xfrm>
            <a:off x="775968" y="1992300"/>
            <a:ext cx="1420128" cy="2043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 rotWithShape="1">
          <a:blip r:embed="rId3">
            <a:alphaModFix/>
          </a:blip>
          <a:srcRect b="19067" l="0" r="0" t="0"/>
          <a:stretch/>
        </p:blipFill>
        <p:spPr>
          <a:xfrm>
            <a:off x="3136200" y="2301450"/>
            <a:ext cx="990403" cy="1424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Shape 217"/>
          <p:cNvPicPr preferRelativeResize="0"/>
          <p:nvPr/>
        </p:nvPicPr>
        <p:blipFill rotWithShape="1">
          <a:blip r:embed="rId4">
            <a:alphaModFix/>
          </a:blip>
          <a:srcRect b="19067" l="0" r="0" t="0"/>
          <a:stretch/>
        </p:blipFill>
        <p:spPr>
          <a:xfrm>
            <a:off x="5066700" y="2311047"/>
            <a:ext cx="990403" cy="1424998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/>
          <p:nvPr/>
        </p:nvSpPr>
        <p:spPr>
          <a:xfrm>
            <a:off x="5157425" y="2496525"/>
            <a:ext cx="686400" cy="7110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Shape 219"/>
          <p:cNvPicPr preferRelativeResize="0"/>
          <p:nvPr/>
        </p:nvPicPr>
        <p:blipFill rotWithShape="1">
          <a:blip r:embed="rId4">
            <a:alphaModFix/>
          </a:blip>
          <a:srcRect b="48402" l="10416" r="20278" t="11217"/>
          <a:stretch/>
        </p:blipFill>
        <p:spPr>
          <a:xfrm>
            <a:off x="6695488" y="2668049"/>
            <a:ext cx="686398" cy="7110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0" name="Shape 220"/>
          <p:cNvCxnSpPr>
            <a:stCxn id="215" idx="3"/>
            <a:endCxn id="216" idx="1"/>
          </p:cNvCxnSpPr>
          <p:nvPr/>
        </p:nvCxnSpPr>
        <p:spPr>
          <a:xfrm>
            <a:off x="2196096" y="3013951"/>
            <a:ext cx="9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1" name="Shape 221"/>
          <p:cNvCxnSpPr>
            <a:stCxn id="216" idx="3"/>
          </p:cNvCxnSpPr>
          <p:nvPr/>
        </p:nvCxnSpPr>
        <p:spPr>
          <a:xfrm>
            <a:off x="4126603" y="3013949"/>
            <a:ext cx="899700" cy="1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2" name="Shape 222"/>
          <p:cNvCxnSpPr>
            <a:stCxn id="217" idx="3"/>
            <a:endCxn id="219" idx="1"/>
          </p:cNvCxnSpPr>
          <p:nvPr/>
        </p:nvCxnSpPr>
        <p:spPr>
          <a:xfrm>
            <a:off x="6057103" y="3023546"/>
            <a:ext cx="63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Shape 223"/>
          <p:cNvCxnSpPr>
            <a:stCxn id="219" idx="3"/>
          </p:cNvCxnSpPr>
          <p:nvPr/>
        </p:nvCxnSpPr>
        <p:spPr>
          <a:xfrm>
            <a:off x="7381885" y="3023550"/>
            <a:ext cx="12675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4" name="Shape 224"/>
          <p:cNvSpPr txBox="1"/>
          <p:nvPr/>
        </p:nvSpPr>
        <p:spPr>
          <a:xfrm>
            <a:off x="7450875" y="2351475"/>
            <a:ext cx="1105500" cy="4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to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/>
              <a:t>LDRP</a:t>
            </a:r>
            <a:endParaRPr/>
          </a:p>
        </p:txBody>
      </p:sp>
      <p:sp>
        <p:nvSpPr>
          <p:cNvPr id="225" name="Shape 225"/>
          <p:cNvSpPr txBox="1"/>
          <p:nvPr/>
        </p:nvSpPr>
        <p:spPr>
          <a:xfrm>
            <a:off x="367050" y="4218175"/>
            <a:ext cx="82890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Following algorithm is implemented for feature vector calculation from obtained face image: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Local Directional Relation Pattern for Unconstrained and Robust Face Retrieval</a:t>
            </a:r>
            <a:r>
              <a:rPr b="1" lang="en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, Shiv Ram Dubey</a:t>
            </a:r>
            <a:endParaRPr b="1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Shape 226"/>
          <p:cNvSpPr txBox="1"/>
          <p:nvPr/>
        </p:nvSpPr>
        <p:spPr>
          <a:xfrm>
            <a:off x="6609650" y="3425000"/>
            <a:ext cx="14202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image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Shape 2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675" y="0"/>
            <a:ext cx="5796326" cy="190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Shape 232"/>
          <p:cNvSpPr txBox="1"/>
          <p:nvPr>
            <p:ph type="title"/>
          </p:nvPr>
        </p:nvSpPr>
        <p:spPr>
          <a:xfrm>
            <a:off x="195075" y="119175"/>
            <a:ext cx="2808000" cy="50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LDRP</a:t>
            </a:r>
            <a:endParaRPr/>
          </a:p>
        </p:txBody>
      </p:sp>
      <p:sp>
        <p:nvSpPr>
          <p:cNvPr id="233" name="Shape 233"/>
          <p:cNvSpPr txBox="1"/>
          <p:nvPr/>
        </p:nvSpPr>
        <p:spPr>
          <a:xfrm>
            <a:off x="195075" y="4387850"/>
            <a:ext cx="2948400" cy="5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N </a:t>
            </a:r>
            <a:r>
              <a:rPr lang="en">
                <a:solidFill>
                  <a:srgbClr val="FFFFFF"/>
                </a:solidFill>
              </a:rPr>
              <a:t>- No. of directions</a:t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M</a:t>
            </a:r>
            <a:r>
              <a:rPr lang="en">
                <a:solidFill>
                  <a:srgbClr val="FFFFFF"/>
                </a:solidFill>
              </a:rPr>
              <a:t> - No. of neighbors considered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97575" y="709300"/>
            <a:ext cx="3143400" cy="6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Central pixel transformation</a:t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             (N=4 ,M=4)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235" name="Shape 2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38325" y="1975200"/>
            <a:ext cx="5052875" cy="31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Shape 236"/>
          <p:cNvSpPr txBox="1"/>
          <p:nvPr/>
        </p:nvSpPr>
        <p:spPr>
          <a:xfrm>
            <a:off x="195075" y="2744125"/>
            <a:ext cx="2948400" cy="9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Local Directional Relation Pattern</a:t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feature vector computation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Recognition</a:t>
            </a:r>
            <a:endParaRPr/>
          </a:p>
        </p:txBody>
      </p:sp>
      <p:pic>
        <p:nvPicPr>
          <p:cNvPr id="242" name="Shape 242"/>
          <p:cNvPicPr preferRelativeResize="0"/>
          <p:nvPr/>
        </p:nvPicPr>
        <p:blipFill rotWithShape="1">
          <a:blip r:embed="rId3">
            <a:alphaModFix/>
          </a:blip>
          <a:srcRect b="17271" l="0" r="0" t="6438"/>
          <a:stretch/>
        </p:blipFill>
        <p:spPr>
          <a:xfrm>
            <a:off x="6509975" y="1509300"/>
            <a:ext cx="1449025" cy="2074938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Shape 243"/>
          <p:cNvSpPr txBox="1"/>
          <p:nvPr/>
        </p:nvSpPr>
        <p:spPr>
          <a:xfrm>
            <a:off x="6681750" y="3737450"/>
            <a:ext cx="1105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Shape 244"/>
          <p:cNvSpPr txBox="1"/>
          <p:nvPr/>
        </p:nvSpPr>
        <p:spPr>
          <a:xfrm>
            <a:off x="6639600" y="3616375"/>
            <a:ext cx="11898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Face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Recognition</a:t>
            </a:r>
            <a:endParaRPr/>
          </a:p>
        </p:txBody>
      </p:sp>
      <p:pic>
        <p:nvPicPr>
          <p:cNvPr id="245" name="Shape 245"/>
          <p:cNvPicPr preferRelativeResize="0"/>
          <p:nvPr/>
        </p:nvPicPr>
        <p:blipFill rotWithShape="1">
          <a:blip r:embed="rId4">
            <a:alphaModFix/>
          </a:blip>
          <a:srcRect b="12143" l="13406" r="10460" t="8066"/>
          <a:stretch/>
        </p:blipFill>
        <p:spPr>
          <a:xfrm>
            <a:off x="474738" y="2127900"/>
            <a:ext cx="1129429" cy="88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Shape 246"/>
          <p:cNvSpPr txBox="1"/>
          <p:nvPr/>
        </p:nvSpPr>
        <p:spPr>
          <a:xfrm>
            <a:off x="168250" y="3013675"/>
            <a:ext cx="1742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feature vector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(LDRP output)</a:t>
            </a:r>
            <a:endParaRPr/>
          </a:p>
        </p:txBody>
      </p:sp>
      <p:pic>
        <p:nvPicPr>
          <p:cNvPr id="247" name="Shape 2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8375" y="1675575"/>
            <a:ext cx="1742400" cy="1742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Shape 248"/>
          <p:cNvCxnSpPr>
            <a:stCxn id="245" idx="3"/>
            <a:endCxn id="247" idx="1"/>
          </p:cNvCxnSpPr>
          <p:nvPr/>
        </p:nvCxnSpPr>
        <p:spPr>
          <a:xfrm flipH="1" rot="10800000">
            <a:off x="1604167" y="2546850"/>
            <a:ext cx="1444200" cy="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Shape 249"/>
          <p:cNvCxnSpPr>
            <a:stCxn id="247" idx="3"/>
            <a:endCxn id="242" idx="1"/>
          </p:cNvCxnSpPr>
          <p:nvPr/>
        </p:nvCxnSpPr>
        <p:spPr>
          <a:xfrm>
            <a:off x="4790775" y="2546775"/>
            <a:ext cx="171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0" name="Shape 250"/>
          <p:cNvSpPr txBox="1"/>
          <p:nvPr/>
        </p:nvSpPr>
        <p:spPr>
          <a:xfrm>
            <a:off x="3048375" y="3134750"/>
            <a:ext cx="20787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of Trained faces (feature vector)</a:t>
            </a:r>
            <a:endParaRPr/>
          </a:p>
        </p:txBody>
      </p:sp>
      <p:sp>
        <p:nvSpPr>
          <p:cNvPr id="251" name="Shape 251"/>
          <p:cNvSpPr txBox="1"/>
          <p:nvPr/>
        </p:nvSpPr>
        <p:spPr>
          <a:xfrm>
            <a:off x="2934075" y="1176563"/>
            <a:ext cx="23073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 distances from each feature vector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52" name="Shape 252"/>
          <p:cNvSpPr txBox="1"/>
          <p:nvPr/>
        </p:nvSpPr>
        <p:spPr>
          <a:xfrm>
            <a:off x="5244700" y="2074850"/>
            <a:ext cx="6678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</a:t>
            </a:r>
            <a:endParaRPr/>
          </a:p>
        </p:txBody>
      </p:sp>
      <p:sp>
        <p:nvSpPr>
          <p:cNvPr id="253" name="Shape 253"/>
          <p:cNvSpPr txBox="1"/>
          <p:nvPr/>
        </p:nvSpPr>
        <p:spPr>
          <a:xfrm>
            <a:off x="168250" y="4121900"/>
            <a:ext cx="562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Kth nearest neighbor is used to find the closest K neighbors.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0" y="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259" name="Shape 259"/>
          <p:cNvSpPr txBox="1"/>
          <p:nvPr/>
        </p:nvSpPr>
        <p:spPr>
          <a:xfrm>
            <a:off x="384550" y="913325"/>
            <a:ext cx="8340300" cy="39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60" name="Shape 260"/>
          <p:cNvGraphicFramePr/>
          <p:nvPr/>
        </p:nvGraphicFramePr>
        <p:xfrm>
          <a:off x="384525" y="1545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{23681601-E12C-4A76-897F-F82536992FA2}</a:tableStyleId>
              </a:tblPr>
              <a:tblGrid>
                <a:gridCol w="2085075"/>
                <a:gridCol w="2085075"/>
                <a:gridCol w="2085075"/>
                <a:gridCol w="2085075"/>
              </a:tblGrid>
              <a:tr h="600725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Datasets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Training Images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Testing Images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Correct Matches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606525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Faces94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848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0725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Faces95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450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0725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AT&amp;T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280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115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Shape 265" title="Accuracy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8900" y="861700"/>
            <a:ext cx="6625275" cy="38559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66" name="Shape 266"/>
          <p:cNvSpPr txBox="1"/>
          <p:nvPr>
            <p:ph type="title"/>
          </p:nvPr>
        </p:nvSpPr>
        <p:spPr>
          <a:xfrm>
            <a:off x="145800" y="0"/>
            <a:ext cx="85140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Results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